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12890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e93348528ddcba9c#tid=68f83f42ba80cb000ac8e550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db56818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攻略识别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ab2a2dba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攻略解读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cced3ae5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攻略应用</a:t>
            </a:r>
            <a:endParaRPr lang="en-US" sz="20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46e142d45.fixed?pid=7b38c3109&amp;color=195,214,0&amp;bbb=1"/>
          <p:cNvSpPr/>
          <p:nvPr/>
        </p:nvSpPr>
        <p:spPr>
          <a:xfrm>
            <a:off x="2414016" y="1545336"/>
            <a:ext cx="7196328" cy="9692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通法攻略</a:t>
            </a:r>
            <a:endParaRPr lang="en-US" altLang="zh-CN" sz="5400" dirty="0"/>
          </a:p>
        </p:txBody>
      </p:sp>
      <p:sp>
        <p:nvSpPr>
          <p:cNvPr id="3" name="C_2_BD#46e142d45.fixed?pid=7b38c3109&amp;color=255,255,255&amp;bbb=1"/>
          <p:cNvSpPr/>
          <p:nvPr/>
        </p:nvSpPr>
        <p:spPr>
          <a:xfrm>
            <a:off x="0" y="2880360"/>
            <a:ext cx="12188952" cy="7955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数列求和之并项求和法、分组求和法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d09b9ee37?pid=db56818ed&amp;color=0,0,0&amp;bt=1&amp;bbb=1&amp;hb=1"/>
              <p:cNvSpPr/>
              <p:nvPr/>
            </p:nvSpPr>
            <p:spPr>
              <a:xfrm>
                <a:off x="832104" y="1080000"/>
                <a:ext cx="10533888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若一个数列的通项公式是由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若干个等差或等比或可求和的数列组成的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，则求和时可用分组求和法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，分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别求和后相加减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；若一个数列的前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项和中，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可两两结合求解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，则使用并项求和法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，要注意观察是否具备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并项的条件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d09b9ee37?pid=db56818ed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192530"/>
              </a:xfrm>
              <a:prstGeom prst="rect">
                <a:avLst/>
              </a:prstGeom>
              <a:blipFill>
                <a:blip r:embed="rId3"/>
                <a:stretch>
                  <a:fillRect l="-1389" r="-1331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bd87b728d?pid=ab2a2dba5&amp;color=0,0,0&amp;bt=1&amp;bbb=1&amp;hb=1"/>
              <p:cNvSpPr/>
              <p:nvPr/>
            </p:nvSpPr>
            <p:spPr>
              <a:xfrm>
                <a:off x="832104" y="1078992"/>
                <a:ext cx="10533888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并项、分组求和常见形式如下：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1）周期数列求和：在求和时可将一个周期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内的项归为一组求和，再统计前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项中含多少个周期即可.</a:t>
                </a:r>
                <a:endParaRPr lang="en-US" altLang="zh-CN" sz="1800" spc="-5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型摆动数列求和：例如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2" name="P_4_BD#bd87b728d?pid=ab2a2dba5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78992"/>
                <a:ext cx="10533888" cy="1257300"/>
              </a:xfrm>
              <a:prstGeom prst="rect">
                <a:avLst/>
              </a:prstGeom>
              <a:blipFill>
                <a:blip r:embed="rId3"/>
                <a:stretch>
                  <a:fillRect r="-637" b="-72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4_BD#bd87b728d?pid=ab2a2dba5&amp;color=0,0,0&amp;bt=1&amp;bbb=1&amp;hb=1">
                <a:extLst>
                  <a:ext uri="{FF2B5EF4-FFF2-40B4-BE49-F238E27FC236}">
                    <a16:creationId xmlns:a16="http://schemas.microsoft.com/office/drawing/2014/main" id="{674D0013-0F49-C67C-60F4-6544D895B925}"/>
                  </a:ext>
                </a:extLst>
              </p:cNvPr>
              <p:cNvSpPr/>
              <p:nvPr/>
            </p:nvSpPr>
            <p:spPr>
              <a:xfrm>
                <a:off x="832104" y="2366073"/>
                <a:ext cx="10533888" cy="83820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99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97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=(100+99)+(98+97)+⋯+(2+1)=(100+1)+(99+2)+(98+3)+⋯+(51+50)=5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050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3" name="P_4_BD#bd87b728d?pid=ab2a2dba5&amp;color=0,0,0&amp;bt=1&amp;bbb=1&amp;hb=1">
                <a:extLst>
                  <a:ext uri="{FF2B5EF4-FFF2-40B4-BE49-F238E27FC236}">
                    <a16:creationId xmlns:a16="http://schemas.microsoft.com/office/drawing/2014/main" id="{674D0013-0F49-C67C-60F4-6544D895B92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66073"/>
                <a:ext cx="10533888" cy="838200"/>
              </a:xfrm>
              <a:prstGeom prst="rect">
                <a:avLst/>
              </a:prstGeom>
              <a:blipFill>
                <a:blip r:embed="rId4"/>
                <a:stretch>
                  <a:fillRect l="-810" b="-108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P_4_BD#bd87b728d?pid=ab2a2dba5&amp;color=0,0,0&amp;bt=1&amp;bbb=1&amp;hb=1">
                <a:extLst>
                  <a:ext uri="{FF2B5EF4-FFF2-40B4-BE49-F238E27FC236}">
                    <a16:creationId xmlns:a16="http://schemas.microsoft.com/office/drawing/2014/main" id="{A4618DF7-407E-8FA5-243F-7AFC56E1DB64}"/>
                  </a:ext>
                </a:extLst>
              </p:cNvPr>
              <p:cNvSpPr/>
              <p:nvPr/>
            </p:nvSpPr>
            <p:spPr>
              <a:xfrm>
                <a:off x="832104" y="3200400"/>
                <a:ext cx="10533888" cy="162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3）如果一个数列的通项公式可以写成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的形式，而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是等差数列或等比数列或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能够转化为可以求和的数列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，那么可以直接分组求和.</a:t>
                </a:r>
                <a:endParaRPr lang="en-US" altLang="zh-CN" sz="1800" dirty="0"/>
              </a:p>
              <a:p>
                <a:pPr latinLnBrk="1">
                  <a:lnSpc>
                    <a:spcPts val="6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4）如果一个数列的通项公式可以写成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m:rPr>
                                <m:nor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为奇数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m:rPr>
                                <m:nor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为偶数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.的形式，那么考虑使用分组求和法.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P_4_BD#bd87b728d?pid=ab2a2dba5&amp;color=0,0,0&amp;bt=1&amp;bbb=1&amp;hb=1">
                <a:extLst>
                  <a:ext uri="{FF2B5EF4-FFF2-40B4-BE49-F238E27FC236}">
                    <a16:creationId xmlns:a16="http://schemas.microsoft.com/office/drawing/2014/main" id="{A4618DF7-407E-8FA5-243F-7AFC56E1DB6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200400"/>
                <a:ext cx="10533888" cy="1625600"/>
              </a:xfrm>
              <a:prstGeom prst="rect">
                <a:avLst/>
              </a:prstGeom>
              <a:blipFill>
                <a:blip r:embed="rId5"/>
                <a:stretch>
                  <a:fillRect l="-1389" r="-984" b="-3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75099d72f?vop=1&amp;pid=cced3ae59&amp;color=0,0,0&amp;bt=1&amp;bbb=1"/>
              <p:cNvSpPr/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示例1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已知等差数列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+7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=19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{(−1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的前2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025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项和为(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C_4_BD.1_1#75099d72f?vop=1&amp;pid=cced3ae59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blipFill>
                <a:blip r:embed="rId3"/>
                <a:stretch>
                  <a:fillRect l="-1042" b="-39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75099d72f.bracket?vop=1&amp;pid=cced3ae59&amp;color=0,0,0&amp;vpa=1"/>
          <p:cNvSpPr/>
          <p:nvPr/>
        </p:nvSpPr>
        <p:spPr>
          <a:xfrm>
            <a:off x="8364125" y="1078095"/>
            <a:ext cx="2174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1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_2#75099d72f.choices?vop=1&amp;pid=cced3ae59&amp;color=0,0,0&amp;bbb=1"/>
              <p:cNvSpPr/>
              <p:nvPr/>
            </p:nvSpPr>
            <p:spPr>
              <a:xfrm>
                <a:off x="832104" y="1370195"/>
                <a:ext cx="10533888" cy="34652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87447" algn="l"/>
                    <a:tab pos="5349494" algn="l"/>
                    <a:tab pos="8011541" algn="l"/>
                  </a:tabLst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012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013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025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C_4_BD.1_2#75099d72f.choices?vop=1&amp;pid=cced3ae59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370195"/>
                <a:ext cx="10533888" cy="346520"/>
              </a:xfrm>
              <a:prstGeom prst="rect">
                <a:avLst/>
              </a:prstGeom>
              <a:blipFill>
                <a:blip r:embed="rId4"/>
                <a:stretch>
                  <a:fillRect l="-1042" b="-315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EX.3_1#75099d72f?vop=1&amp;pid=cced3ae59&amp;color=0,0,0&amp;bbb=1"/>
              <p:cNvSpPr/>
              <p:nvPr/>
            </p:nvSpPr>
            <p:spPr>
              <a:xfrm>
                <a:off x="832104" y="1721985"/>
                <a:ext cx="10533888" cy="6022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题干中出现了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在求和的时候通常考虑将相邻两项合并再求和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5" name="QC_4_EX.3_1#75099d72f?vop=1&amp;pid=cced3ae59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721985"/>
                <a:ext cx="10533888" cy="602298"/>
              </a:xfrm>
              <a:prstGeom prst="rect">
                <a:avLst/>
              </a:prstGeom>
              <a:blipFill>
                <a:blip r:embed="rId5"/>
                <a:stretch>
                  <a:fillRect l="-1042" b="-181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4_1#75099d72f?vop=1&amp;pid=cced3ae59&amp;color=0,0,0&amp;bbb=1&amp;hb=1"/>
              <p:cNvSpPr/>
              <p:nvPr/>
            </p:nvSpPr>
            <p:spPr>
              <a:xfrm>
                <a:off x="832104" y="2330315"/>
                <a:ext cx="10533888" cy="192551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的通项公式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设等差数列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的公差为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+7=2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</m:sSub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10−4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19−7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</a:p>
              <a:p>
                <a:pPr latinLnBrk="1">
                  <a:lnSpc>
                    <a:spcPts val="2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−4)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=7+2(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−4)=2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通过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找到相邻奇数项和偶数项的关系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进而求和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对任意的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(−1)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=2×2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−1−[2(2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+1)−1]=−2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{(−1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025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项和为</a:t>
                </a:r>
              </a:p>
              <a:p>
                <a:pPr latinLnBrk="1">
                  <a:lnSpc>
                    <a:spcPts val="24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)+⋯+(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024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)=−1+(−2)×1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012=−2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6" name="QC_4_AS.4_1#75099d72f?vop=1&amp;pid=cced3ae59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30315"/>
                <a:ext cx="10533888" cy="1925511"/>
              </a:xfrm>
              <a:prstGeom prst="rect">
                <a:avLst/>
              </a:prstGeom>
              <a:blipFill>
                <a:blip r:embed="rId6"/>
                <a:stretch>
                  <a:fillRect l="-1042" b="-538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5_1#0db0b2e58?vop=1&amp;pid=cced3ae59&amp;color=0,0,0&amp;bt=1&amp;bbb=1"/>
              <p:cNvSpPr/>
              <p:nvPr/>
            </p:nvSpPr>
            <p:spPr>
              <a:xfrm>
                <a:off x="832104" y="1080000"/>
                <a:ext cx="10533888" cy="40868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示例2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O_4_BD.5_1#0db0b2e58?vop=1&amp;pid=cced3ae59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08686"/>
              </a:xfrm>
              <a:prstGeom prst="rect">
                <a:avLst/>
              </a:prstGeom>
              <a:blipFill>
                <a:blip r:embed="rId3"/>
                <a:stretch>
                  <a:fillRect l="-1042" b="-149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6_1#89cfc5bc3?vop=1&amp;pid=0db0b2e58&amp;color=0,0,0&amp;bbb=1"/>
              <p:cNvSpPr/>
              <p:nvPr/>
            </p:nvSpPr>
            <p:spPr>
              <a:xfrm>
                <a:off x="832104" y="1490019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求数列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的通项公式；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3" name="QO_5_BD.6_1#89cfc5bc3?vop=1&amp;pid=0db0b2e58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90019"/>
                <a:ext cx="10533888" cy="281623"/>
              </a:xfrm>
              <a:prstGeom prst="rect">
                <a:avLst/>
              </a:prstGeom>
              <a:blipFill>
                <a:blip r:embed="rId4"/>
                <a:stretch>
                  <a:fillRect l="-1042" b="-361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7_1#89cfc5bc3?vop=1&amp;pid=0db0b2e58&amp;color=0,0,0&amp;bbb=1"/>
              <p:cNvSpPr/>
              <p:nvPr/>
            </p:nvSpPr>
            <p:spPr>
              <a:xfrm>
                <a:off x="832104" y="1780214"/>
                <a:ext cx="10533888" cy="21262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是以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为首项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，3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为公比的等比数列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=2⋅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不满足上式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1,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=1,</m:t>
                            </m:r>
                          </m:e>
                          <m:e>
                            <m:r>
                              <a:rPr lang="en-US" altLang="zh-CN" sz="1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2⋅</m:t>
                            </m:r>
                            <m:sSup>
                              <m:sSup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e>
                              <m:sup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−2</m:t>
                                </m:r>
                              </m:sup>
                            </m:s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≥2.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的关系求通项公式时，注意验证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是否满足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O_5_AS.7_1#89cfc5bc3?vop=1&amp;pid=0db0b2e58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780214"/>
                <a:ext cx="10533888" cy="2126298"/>
              </a:xfrm>
              <a:prstGeom prst="rect">
                <a:avLst/>
              </a:prstGeom>
              <a:blipFill>
                <a:blip r:embed="rId5"/>
                <a:stretch>
                  <a:fillRect l="-1042" b="-6103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8_1#cef43d32c?vop=1&amp;pid=0db0b2e58&amp;color=0,0,0&amp;bt=1&amp;bbb=1"/>
              <p:cNvSpPr/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𝑙𝑜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O_5_BD.8_1#cef43d32c?vop=1&amp;pid=0db0b2e58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blipFill>
                <a:blip r:embed="rId3"/>
                <a:stretch>
                  <a:fillRect l="-1042" b="-39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S.9_1#cef43d32c?vop=1&amp;pid=0db0b2e58&amp;color=0,0,0&amp;bbb=1"/>
              <p:cNvSpPr/>
              <p:nvPr/>
            </p:nvSpPr>
            <p:spPr>
              <a:xfrm>
                <a:off x="832104" y="1362575"/>
                <a:ext cx="10533888" cy="201009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𝑙𝑜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=1.∵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×2×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=2⋅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时，数列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是“等比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等差”的形式，故可以分组求和）</a:t>
                </a:r>
                <a:endParaRPr lang="en-US" altLang="zh-CN" sz="1400" dirty="0"/>
              </a:p>
              <a:p>
                <a:pPr latinLnBrk="1">
                  <a:lnSpc>
                    <a:spcPts val="29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=1+2(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)+[1+2+3+⋯+(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−1)]=1+2⋅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1−3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也满足上式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3" name="QO_5_AS.9_1#cef43d32c?vop=1&amp;pid=0db0b2e58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362575"/>
                <a:ext cx="10533888" cy="2010093"/>
              </a:xfrm>
              <a:prstGeom prst="rect">
                <a:avLst/>
              </a:prstGeom>
              <a:blipFill>
                <a:blip r:embed="rId4"/>
                <a:stretch>
                  <a:fillRect l="-1042" b="-33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606</Words>
  <Application>Microsoft Office PowerPoint</Application>
  <PresentationFormat>宽屏</PresentationFormat>
  <Paragraphs>45</Paragraphs>
  <Slides>7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3" baseType="lpstr"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2025-10-22T02:24:24Z</dcterms:created>
  <dcterms:modified xsi:type="dcterms:W3CDTF">2025-10-22T02:34:16Z</dcterms:modified>
  <cp:category/>
  <cp:contentStatus/>
</cp:coreProperties>
</file>